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6" r:id="rId4"/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78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643C6-3D49-41F2-AE14-183078B264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115A25-54DF-4005-8924-8A5553486A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02D0FF-E0A3-4739-A6A3-14CF8CB73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B63CA-4FC2-4398-BB5B-0E205631F2C0}" type="datetimeFigureOut">
              <a:rPr lang="en-ZA" smtClean="0"/>
              <a:t>01 Oct 2020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91D698-C007-40B1-904D-D5C639475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A0C90C-6F77-413B-B744-5D1FC0027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BE596-62E2-4F9D-B4C8-4549FC1B5C5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78922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60672-54C2-4E92-8228-0B2C87F38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4B6D8D-7F14-4443-A260-B0C66899CD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823AC6-B048-4542-85B2-DFB2A095A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B63CA-4FC2-4398-BB5B-0E205631F2C0}" type="datetimeFigureOut">
              <a:rPr lang="en-ZA" smtClean="0"/>
              <a:t>01 Oct 2020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8A7653-5B25-4EE3-9781-2DE88626A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9D1EB3-8575-4A9E-8F0D-EAB03C418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BE596-62E2-4F9D-B4C8-4549FC1B5C5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55404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A84803-CE03-4A9D-A87A-8A294A0294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B07E2B-D427-4ED3-AD79-BFDA303AD9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371D4E-EDA2-4A44-B008-0109ECA27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B63CA-4FC2-4398-BB5B-0E205631F2C0}" type="datetimeFigureOut">
              <a:rPr lang="en-ZA" smtClean="0"/>
              <a:t>01 Oct 2020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8C9D3-EEDC-4830-AD61-16C92217B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C5140E-E539-4D50-9703-463327316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BE596-62E2-4F9D-B4C8-4549FC1B5C5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43457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C49EF-B8E4-4853-B6AC-75DB94C12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19AFFA-79E7-4DD4-A347-A31B76E5D8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FCF125-4E3B-4E1B-A19A-5B7399934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B63CA-4FC2-4398-BB5B-0E205631F2C0}" type="datetimeFigureOut">
              <a:rPr lang="en-ZA" smtClean="0"/>
              <a:t>01 Oct 2020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EABB94-2B9E-40CA-B10A-C10D91F10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DA8CFF-8000-4321-BE0B-4F8AEDD02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BE596-62E2-4F9D-B4C8-4549FC1B5C5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37964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D1953-F785-4C24-871C-17D08044F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D9D5C7-80C5-4731-8DC8-A7EF6F20B7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7FBFA4-3412-45E4-8B27-02915EDBA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B63CA-4FC2-4398-BB5B-0E205631F2C0}" type="datetimeFigureOut">
              <a:rPr lang="en-ZA" smtClean="0"/>
              <a:t>01 Oct 2020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16A8EA-0F7C-4887-ABAF-AEDC42E55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74D83-A631-4F23-9ED7-58E749AE9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BE596-62E2-4F9D-B4C8-4549FC1B5C5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17891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4D3C1-30B0-4986-B39C-D81C1DC29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AA3070-A8F4-4436-A729-55C3BAE49D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E2E7E7-D5BF-4D93-91F4-9A8948D063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A19A79-8EBE-4DEC-94FC-98A8E42EE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B63CA-4FC2-4398-BB5B-0E205631F2C0}" type="datetimeFigureOut">
              <a:rPr lang="en-ZA" smtClean="0"/>
              <a:t>01 Oct 2020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39DC09-58F9-4FCC-9B35-96190DB36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5F3326-FE7A-4786-A786-202C8246F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BE596-62E2-4F9D-B4C8-4549FC1B5C5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14091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57C95-5C99-48C0-A5F1-128F9BEA6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A94B8C-1ED6-4036-A369-A67117E72D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B0C2CF-BF24-47F3-8CE9-E705EED91C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079194-AAD5-4A80-822D-68DBBAFB72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D3291A-CCEC-459C-B7EA-B8D44433EA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891928-3F8D-489B-ACD0-B1B026E93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B63CA-4FC2-4398-BB5B-0E205631F2C0}" type="datetimeFigureOut">
              <a:rPr lang="en-ZA" smtClean="0"/>
              <a:t>01 Oct 2020</a:t>
            </a:fld>
            <a:endParaRPr lang="en-Z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FE206E-888D-4820-8A8A-DD616FE88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7ABD9E-8EC1-4FC9-8A17-46F3B5518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BE596-62E2-4F9D-B4C8-4549FC1B5C5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03064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EF22E-736E-4424-B218-974AF6A6E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12A2D7-2295-48D2-9E1F-8E1D7055E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B63CA-4FC2-4398-BB5B-0E205631F2C0}" type="datetimeFigureOut">
              <a:rPr lang="en-ZA" smtClean="0"/>
              <a:t>01 Oct 2020</a:t>
            </a:fld>
            <a:endParaRPr lang="en-Z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AB57CF-7845-45F4-B5B3-09A33A063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B52020-DD3E-48AB-ADB5-111DCF571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BE596-62E2-4F9D-B4C8-4549FC1B5C5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10858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4DB6FC-429F-4129-BEC6-004FC5C1A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B63CA-4FC2-4398-BB5B-0E205631F2C0}" type="datetimeFigureOut">
              <a:rPr lang="en-ZA" smtClean="0"/>
              <a:t>01 Oct 2020</a:t>
            </a:fld>
            <a:endParaRPr lang="en-Z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9D796D-246E-4B23-9CCC-2975187F1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F7B771-A8E2-4F8D-B45F-18AD9AC37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BE596-62E2-4F9D-B4C8-4549FC1B5C5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94585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843F6-6AC8-4E24-ACFB-801E2434D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DD6B29-B50D-4F5F-9250-48F929F634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466DA0-D9C9-4347-B0A6-36DFA28635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83D710-07D2-4686-A508-994FBF5FE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B63CA-4FC2-4398-BB5B-0E205631F2C0}" type="datetimeFigureOut">
              <a:rPr lang="en-ZA" smtClean="0"/>
              <a:t>01 Oct 2020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A3EFCD-5D22-49C8-8ACD-892456C10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FCC68F-8EB5-4872-89E0-E8494D692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BE596-62E2-4F9D-B4C8-4549FC1B5C5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91805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C326DD-8AF9-4C82-AF2F-6102D7BE9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90669E-A230-4938-A15F-79ACF2BB91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6D34D0-B9C4-4F2C-B5A1-3097269D03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12342A-0456-477C-848F-22B229A02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B63CA-4FC2-4398-BB5B-0E205631F2C0}" type="datetimeFigureOut">
              <a:rPr lang="en-ZA" smtClean="0"/>
              <a:t>01 Oct 2020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C94816-AF50-4E27-B32F-91CB733AC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B2F845-6E2E-4B79-8A38-6147D79B0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BE596-62E2-4F9D-B4C8-4549FC1B5C5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34974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E80EA0-CE91-4199-B06A-01EDD86BC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74A443-9371-4545-B4C9-0AB31BE5DD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3AFA60-5044-43C1-9EF7-AEE132DD73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B63CA-4FC2-4398-BB5B-0E205631F2C0}" type="datetimeFigureOut">
              <a:rPr lang="en-ZA" smtClean="0"/>
              <a:t>01 Oct 2020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04B40A-939A-48DA-A08B-AD98711861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A79A3-E07C-42CD-BC58-F0F01C277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BE596-62E2-4F9D-B4C8-4549FC1B5C5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35068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alwyn\Dropbox\Erna-Alwyn\SaldanaBay\SKETCH\Without%20loss%20of%20Generality.gsp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file:///C:\Users\alwyn\Dropbox\Erna-Alwyn\SaldanaBay\SKETCH\Scalings.gsp" TargetMode="Externa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alwyn\Dropbox\Erna-Alwyn\SaldanaBay\SKETCH\Tessell.gsp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alwyn\Dropbox\Erna-Alwyn\SaldanaBay\SKETCH\Congruence%20constructions.gsp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64CA499-1828-4D1A-998B-1004078354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" y="0"/>
            <a:ext cx="12228129" cy="3429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9C9E96D-5B1F-447E-BF00-DB3F1E770206}"/>
              </a:ext>
            </a:extLst>
          </p:cNvPr>
          <p:cNvSpPr txBox="1"/>
          <p:nvPr/>
        </p:nvSpPr>
        <p:spPr>
          <a:xfrm>
            <a:off x="0" y="3588380"/>
            <a:ext cx="88868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800" dirty="0"/>
              <a:t>Definitions of congruence    …. Congruence = equivalence?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4B25D30-5E65-426C-810D-BAB79CA5DE46}"/>
              </a:ext>
            </a:extLst>
          </p:cNvPr>
          <p:cNvSpPr txBox="1"/>
          <p:nvPr/>
        </p:nvSpPr>
        <p:spPr>
          <a:xfrm>
            <a:off x="19050" y="4270980"/>
            <a:ext cx="88868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800" dirty="0"/>
              <a:t>Without loss of generality – the midpoint theorem …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9A73ACE-BC95-4BBA-BC8B-963F59A76E66}"/>
              </a:ext>
            </a:extLst>
          </p:cNvPr>
          <p:cNvSpPr txBox="1"/>
          <p:nvPr/>
        </p:nvSpPr>
        <p:spPr>
          <a:xfrm>
            <a:off x="19050" y="5351234"/>
            <a:ext cx="122281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800" dirty="0"/>
              <a:t>Approaches to congruence … theorems vs postulates  SSS, AAS, SAS, HSA, </a:t>
            </a:r>
            <a:r>
              <a:rPr lang="en-ZA" sz="2800" strike="sngStrike" dirty="0"/>
              <a:t>AAA</a:t>
            </a:r>
            <a:r>
              <a:rPr lang="en-ZA" sz="2800" dirty="0"/>
              <a:t>, </a:t>
            </a:r>
            <a:r>
              <a:rPr lang="en-ZA" sz="2800" strike="sngStrike" dirty="0"/>
              <a:t>SSA</a:t>
            </a:r>
          </a:p>
          <a:p>
            <a:r>
              <a:rPr lang="en-ZA" sz="2800" dirty="0"/>
              <a:t>                                                 … unique constructions, proof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CC80ACC-FD5F-4C80-9A3A-40F9CABE4C97}"/>
              </a:ext>
            </a:extLst>
          </p:cNvPr>
          <p:cNvSpPr txBox="1"/>
          <p:nvPr/>
        </p:nvSpPr>
        <p:spPr>
          <a:xfrm>
            <a:off x="19050" y="6267241"/>
            <a:ext cx="88868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800" dirty="0"/>
              <a:t>Similarity ….”Enlargement” ….. dilation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E24FC22-CEF5-4518-B6FB-1CBC359AC577}"/>
              </a:ext>
            </a:extLst>
          </p:cNvPr>
          <p:cNvSpPr txBox="1"/>
          <p:nvPr/>
        </p:nvSpPr>
        <p:spPr>
          <a:xfrm>
            <a:off x="19050" y="4631621"/>
            <a:ext cx="88868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800" dirty="0"/>
              <a:t>Isometries as necessary intuitions, and more …</a:t>
            </a:r>
          </a:p>
        </p:txBody>
      </p:sp>
      <p:sp>
        <p:nvSpPr>
          <p:cNvPr id="16" name="Action Button: Go Forward or Next 15">
            <a:hlinkClick r:id="rId3" action="ppaction://hlinkfile" highlightClick="1"/>
            <a:extLst>
              <a:ext uri="{FF2B5EF4-FFF2-40B4-BE49-F238E27FC236}">
                <a16:creationId xmlns:a16="http://schemas.microsoft.com/office/drawing/2014/main" id="{CB421B46-0FE7-44E2-ABF0-34DAB1BC5618}"/>
              </a:ext>
            </a:extLst>
          </p:cNvPr>
          <p:cNvSpPr/>
          <p:nvPr/>
        </p:nvSpPr>
        <p:spPr>
          <a:xfrm>
            <a:off x="9223513" y="4244009"/>
            <a:ext cx="725557" cy="52322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7" name="Action Button: Go Forward or Next 16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B52D12FB-40CF-4635-892E-0C31989309F6}"/>
              </a:ext>
            </a:extLst>
          </p:cNvPr>
          <p:cNvSpPr/>
          <p:nvPr/>
        </p:nvSpPr>
        <p:spPr>
          <a:xfrm>
            <a:off x="9124122" y="4957665"/>
            <a:ext cx="666336" cy="481339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8" name="Action Button: Go Forward or Next 17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ADECCF3F-68FC-44D3-9F2D-0B79A9DE1EA7}"/>
              </a:ext>
            </a:extLst>
          </p:cNvPr>
          <p:cNvSpPr/>
          <p:nvPr/>
        </p:nvSpPr>
        <p:spPr>
          <a:xfrm>
            <a:off x="8886825" y="3687417"/>
            <a:ext cx="666336" cy="403911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9" name="Action Button: Go Forward or Next 18">
            <a:hlinkClick r:id="rId5" action="ppaction://hlinkfile" highlightClick="1"/>
            <a:extLst>
              <a:ext uri="{FF2B5EF4-FFF2-40B4-BE49-F238E27FC236}">
                <a16:creationId xmlns:a16="http://schemas.microsoft.com/office/drawing/2014/main" id="{160C0541-825D-49AC-88F2-A2134414B05D}"/>
              </a:ext>
            </a:extLst>
          </p:cNvPr>
          <p:cNvSpPr/>
          <p:nvPr/>
        </p:nvSpPr>
        <p:spPr>
          <a:xfrm>
            <a:off x="5983357" y="6440557"/>
            <a:ext cx="874643" cy="448789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98839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6910AE8-8224-4950-A333-591951FE9861}"/>
              </a:ext>
            </a:extLst>
          </p:cNvPr>
          <p:cNvSpPr txBox="1"/>
          <p:nvPr/>
        </p:nvSpPr>
        <p:spPr>
          <a:xfrm>
            <a:off x="274320" y="497841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/>
              <a:t>CONGRUENCE = EQUIVALENCE  AND NOTATION</a:t>
            </a:r>
          </a:p>
        </p:txBody>
      </p:sp>
    </p:spTree>
    <p:extLst>
      <p:ext uri="{BB962C8B-B14F-4D97-AF65-F5344CB8AC3E}">
        <p14:creationId xmlns:p14="http://schemas.microsoft.com/office/powerpoint/2010/main" val="414475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0235DAD-D33A-4BE9-B701-5470E08E2BA4}"/>
              </a:ext>
            </a:extLst>
          </p:cNvPr>
          <p:cNvSpPr txBox="1"/>
          <p:nvPr/>
        </p:nvSpPr>
        <p:spPr>
          <a:xfrm>
            <a:off x="866775" y="714375"/>
            <a:ext cx="1106805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0" i="0" dirty="0">
                <a:solidFill>
                  <a:srgbClr val="6666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 geometry, two figures are congruent if they have the same shape and size. </a:t>
            </a:r>
          </a:p>
          <a:p>
            <a:endParaRPr lang="en-US" sz="2800" dirty="0">
              <a:solidFill>
                <a:srgbClr val="66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0" i="0" dirty="0">
                <a:solidFill>
                  <a:srgbClr val="6666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More formally, two sets of points are called congruent if, and only if, one can be transformed into the other by an </a:t>
            </a:r>
            <a:r>
              <a:rPr lang="en-US" sz="2800" b="1" i="0" dirty="0">
                <a:solidFill>
                  <a:srgbClr val="6666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isometry</a:t>
            </a:r>
            <a:r>
              <a:rPr lang="en-US" sz="2800" b="0" i="0" dirty="0">
                <a:solidFill>
                  <a:srgbClr val="6666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i.e., a combination of rigid motions, namely a translation, a rotation, and a reflection.</a:t>
            </a:r>
          </a:p>
          <a:p>
            <a:endParaRPr lang="en-US" sz="2800" dirty="0">
              <a:solidFill>
                <a:srgbClr val="66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0" i="0" dirty="0">
                <a:solidFill>
                  <a:srgbClr val="6666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This means that either object can be repositioned and reflected (but not resized) so as to coincide precisely with the other object. So two distinct plane figures on a </a:t>
            </a:r>
            <a:r>
              <a:rPr lang="en-US" sz="2800" dirty="0">
                <a:solidFill>
                  <a:srgbClr val="66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piece of paper are congruent if we can cut them out and then match them up completely. Turning the paper over is permitted.</a:t>
            </a:r>
            <a:endParaRPr lang="en-ZA" sz="2800" dirty="0">
              <a:solidFill>
                <a:srgbClr val="66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Action Button: Go Forward or Next 1">
            <a:hlinkClick r:id="rId2" action="ppaction://hlinkfile" highlightClick="1"/>
            <a:extLst>
              <a:ext uri="{FF2B5EF4-FFF2-40B4-BE49-F238E27FC236}">
                <a16:creationId xmlns:a16="http://schemas.microsoft.com/office/drawing/2014/main" id="{560E793A-4D9D-4FD2-ACBE-3E60D988846A}"/>
              </a:ext>
            </a:extLst>
          </p:cNvPr>
          <p:cNvSpPr/>
          <p:nvPr/>
        </p:nvSpPr>
        <p:spPr>
          <a:xfrm>
            <a:off x="5635487" y="5575852"/>
            <a:ext cx="626165" cy="56777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65389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ules for Congruent Triangles">
            <a:extLst>
              <a:ext uri="{FF2B5EF4-FFF2-40B4-BE49-F238E27FC236}">
                <a16:creationId xmlns:a16="http://schemas.microsoft.com/office/drawing/2014/main" id="{69DF5C0E-6E04-4620-AB1F-6939FD4DF5A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057"/>
          <a:stretch/>
        </p:blipFill>
        <p:spPr bwMode="auto">
          <a:xfrm>
            <a:off x="190500" y="457200"/>
            <a:ext cx="7038975" cy="3800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Rules for Congruent Triangles">
            <a:extLst>
              <a:ext uri="{FF2B5EF4-FFF2-40B4-BE49-F238E27FC236}">
                <a16:creationId xmlns:a16="http://schemas.microsoft.com/office/drawing/2014/main" id="{C247ACD1-E2E4-4C70-9634-70E753BD71C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622" r="55413"/>
          <a:stretch/>
        </p:blipFill>
        <p:spPr bwMode="auto">
          <a:xfrm>
            <a:off x="3709987" y="4102168"/>
            <a:ext cx="3138487" cy="216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ction Button: Go Forward or Next 2">
            <a:hlinkClick r:id="rId3" action="ppaction://hlinkfile" highlightClick="1"/>
            <a:extLst>
              <a:ext uri="{FF2B5EF4-FFF2-40B4-BE49-F238E27FC236}">
                <a16:creationId xmlns:a16="http://schemas.microsoft.com/office/drawing/2014/main" id="{42A47E88-E4D8-4828-9C0A-D34E61E06A1D}"/>
              </a:ext>
            </a:extLst>
          </p:cNvPr>
          <p:cNvSpPr/>
          <p:nvPr/>
        </p:nvSpPr>
        <p:spPr>
          <a:xfrm>
            <a:off x="824948" y="4939748"/>
            <a:ext cx="665922" cy="48701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24856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5597</TotalTime>
  <Words>181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Alwyn Olivier</dc:creator>
  <cp:lastModifiedBy>Alwyn Olivier</cp:lastModifiedBy>
  <cp:revision>4</cp:revision>
  <dcterms:created xsi:type="dcterms:W3CDTF">2020-10-01T04:09:36Z</dcterms:created>
  <dcterms:modified xsi:type="dcterms:W3CDTF">2020-10-05T06:37:30Z</dcterms:modified>
</cp:coreProperties>
</file>